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49" r:id="rId9"/>
    <p:sldId id="2351" r:id="rId10"/>
    <p:sldId id="2352" r:id="rId11"/>
    <p:sldId id="2359" r:id="rId12"/>
    <p:sldId id="2364" r:id="rId13"/>
    <p:sldId id="2365" r:id="rId14"/>
    <p:sldId id="2360" r:id="rId15"/>
    <p:sldId id="2361" r:id="rId16"/>
    <p:sldId id="2362" r:id="rId17"/>
    <p:sldId id="2363" r:id="rId18"/>
    <p:sldId id="2372" r:id="rId19"/>
    <p:sldId id="2366" r:id="rId20"/>
    <p:sldId id="2367" r:id="rId21"/>
    <p:sldId id="2368" r:id="rId22"/>
    <p:sldId id="2369" r:id="rId23"/>
    <p:sldId id="2370" r:id="rId24"/>
    <p:sldId id="2371" r:id="rId25"/>
    <p:sldId id="2374" r:id="rId26"/>
    <p:sldId id="2375" r:id="rId27"/>
    <p:sldId id="2373" r:id="rId28"/>
    <p:sldId id="2376" r:id="rId29"/>
    <p:sldId id="2377" r:id="rId30"/>
    <p:sldId id="2381" r:id="rId31"/>
    <p:sldId id="2382" r:id="rId32"/>
    <p:sldId id="2383" r:id="rId33"/>
    <p:sldId id="2378" r:id="rId34"/>
    <p:sldId id="2379" r:id="rId35"/>
    <p:sldId id="2380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zhida.zhihu.com/search?q=%E4%BC%98%E5%8C%96%E6%96%B9%E6%B3%95&amp;zhida_source=entity&amp;is_preview=1" TargetMode="Externa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7%BD%91%E7%BB%9C%E4%BA%A4%E6%8D%A2%E6%9C%BA&amp;zhida_source=entity&amp;is_preview=1" TargetMode="External"/><Relationship Id="rId2" Type="http://schemas.openxmlformats.org/officeDocument/2006/relationships/hyperlink" Target="https://zhida.zhihu.com/search?q=%E6%8E%A5%E5%85%A5%E5%B8%A6%E5%AE%BD&amp;zhida_source=entity&amp;is_preview=1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zhida.zhihu.com/search?q=%E4%BC%98%E5%8C%96%E7%AE%97%E6%B3%95&amp;zhida_source=entity&amp;is_preview=1" TargetMode="Externa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4%B8%8A%E8%A1%8C%E9%93%BE%E8%B7%AF&amp;zhida_source=entity&amp;is_preview=1" TargetMode="External"/><Relationship Id="rId2" Type="http://schemas.openxmlformats.org/officeDocument/2006/relationships/hyperlink" Target="https://zhida.zhihu.com/search?q=%E5%93%88%E5%B8%8C%E7%AE%97%E6%B3%95&amp;zhida_source=entity&amp;is_preview=1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zhida.zhihu.com/search?q=%E5%B7%A6%E9%82%BB&amp;zhida_source=entity&amp;is_preview=1" TargetMode="Externa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5%A4%9A%E7%BD%91%E5%8D%A1&amp;zhida_source=entity&amp;is_preview=1" TargetMode="External"/><Relationship Id="rId2" Type="http://schemas.openxmlformats.org/officeDocument/2006/relationships/hyperlink" Target="https://zhida.zhihu.com/search?q=%E5%A4%9A%E6%9C%BA%E5%88%86%E5%B8%83%E5%BC%8F&amp;zhida_source=entity&amp;is_preview=1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zhida.zhihu.com/search?q=%E5%86%8D%E5%90%8C%E6%AD%A5&amp;zhida_source=entity&amp;is_preview=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8%81%9A%E5%90%88%E8%AE%BF%E9%97%AE&amp;zhida_source=entity&amp;is_preview=1" TargetMode="External"/><Relationship Id="rId2" Type="http://schemas.openxmlformats.org/officeDocument/2006/relationships/hyperlink" Target="https://zhida.zhihu.com/search?q=%E4%B8%89%E5%B1%82%E7%BD%91%E7%BB%9C%E6%9E%B6%E6%9E%84&amp;zhida_source=entity&amp;is_preview=1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zhida.zhihu.com/search?q=%E6%89%A9%E5%B1%95%E9%9A%BE&amp;zhida_source=entity&amp;is_preview=1" TargetMode="External"/><Relationship Id="rId4" Type="http://schemas.openxmlformats.org/officeDocument/2006/relationships/hyperlink" Target="https://zhida.zhihu.com/search?q=%E7%94%9F%E6%88%90%E6%A0%91&amp;zhida_source=entity&amp;is_preview=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8%B0%83%E5%BA%A6%E7%B3%BB%E7%BB%9F&amp;zhida_source=entity&amp;is_preview=1" TargetMode="External"/><Relationship Id="rId2" Type="http://schemas.openxmlformats.org/officeDocument/2006/relationships/hyperlink" Target="https://zhida.zhihu.com/search?q=%E5%8F%8C%E7%BD%91%E5%88%86%E7%A6%BB&amp;zhida_source=entity&amp;is_preview=1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5%8F%8C%E4%B8%8A%E8%81%94%E8%AE%BE%E8%AE%A1&amp;zhida_source=entity&amp;is_preview=1" TargetMode="External"/><Relationship Id="rId2" Type="http://schemas.openxmlformats.org/officeDocument/2006/relationships/hyperlink" Target="https://zhida.zhihu.com/search?q=%E5%AD%98%E5%82%A8%E8%8A%82%E7%82%B9&amp;zhida_source=entity&amp;is_preview=1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.zhihu.com/search?q=%E4%B8%89%E5%B1%82%E4%BA%A4%E6%8D%A2%E6%9C%BA&amp;zhida_source=entity&amp;is_preview=1" TargetMode="External"/><Relationship Id="rId2" Type="http://schemas.openxmlformats.org/officeDocument/2006/relationships/hyperlink" Target="https://zhida.zhihu.com/search?q=%E4%BA%A4%E6%8D%A2%E6%9C%BA%E8%BF%9E%E6%8E%A5&amp;zhida_source=entity&amp;is_preview=1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hyperlink" Target="https://zhida.zhihu.com/search?q=spine%E4%BA%A4%E6%8D%A2%E6%9C%BA&amp;zhida_source=entity&amp;is_preview=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zhida.zhihu.com/search?q=%E6%94%B6%E6%95%9B%E6%AF%94&amp;zhida_source=entity&amp;is_preview=1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26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集合通信概览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295F6A-3526-FE8F-754E-139618B8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6174FC-FABE-693A-C0CF-3FC86D2524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RDMA(Remote Direct Memory Access)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凭借其高性能和低成本优势逐渐取代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InfiniBand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而成为主流技术。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RoCEv2(RDMA over Converged Ethernet)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技术基于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UDP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协议，对于建设支撑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应用的高性能无损以太网络变得尤为重要。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结合设备转发层面的时延优化手段，高性能无损网络的实现取决于两个要素：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无带宽收敛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(1:1)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的网络架构设计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基于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PFC(Priority-Based Flow Control)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和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ECN(explicit congestion notification)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功能的优先队列管理和拥塞管理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71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D61D44-A33A-4C51-0FC8-4C39912D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8FBBA7-D105-C9A5-C0AF-AB0B94B5DB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综上，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集群高性能计算和网络方案实践思路如下图所示：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093B67D-0618-BD71-38EA-D4D9B406D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" y="2273686"/>
            <a:ext cx="114300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60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61A622-1E8C-593D-9199-9082560BBE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高性能</a:t>
            </a:r>
          </a:p>
        </p:txBody>
      </p:sp>
    </p:spTree>
    <p:extLst>
      <p:ext uri="{BB962C8B-B14F-4D97-AF65-F5344CB8AC3E}">
        <p14:creationId xmlns:p14="http://schemas.microsoft.com/office/powerpoint/2010/main" val="2513040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CAABDA-841F-C382-8060-AC014551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1</a:t>
            </a:r>
            <a:r>
              <a:rPr lang="zh-CN" altLang="en-US" dirty="0"/>
              <a:t>：提升单机网络接入带宽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5F144F-B35C-B791-FA10-E80A5E33D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优化方法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一：速率提升。网卡速率的提升对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来说是一大利好，从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到最新的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逐级跃升，数据传输的带宽瓶颈逐步被打开。需要注意的是，网卡并不是孤立的存在，需要服务器和网络架构上的配合。比如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PCIe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总线的支持，网络交换机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Serdes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支持。具体见下表。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100CCE-8CF7-6C46-B226-EBC89DB6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" y="3534880"/>
            <a:ext cx="118618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47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8CAABDA-841F-C382-8060-AC014551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数量提升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5F144F-B35C-B791-FA10-E80A5E33D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前期的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服务器通常都是少数几张网卡，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共用。现阶段，由于通信需求的提升，我们可以给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准备单独的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1-2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张网卡，给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准备额外的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4-8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张网卡。这样就可以成倍数提升单机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接入带宽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。同样的，增加网卡数量，也需要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PCIe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的支持和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网络交换机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支持。</a:t>
            </a:r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D43A0E2-8583-42E3-3B6B-E91AB4F2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20" y="3130008"/>
            <a:ext cx="2250254" cy="316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20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56C50A9-0FB6-65FB-89FF-BB1EBBC6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应用</a:t>
            </a:r>
            <a:r>
              <a:rPr lang="en" altLang="zh-CN" b="1" i="0" dirty="0">
                <a:solidFill>
                  <a:srgbClr val="191B1F"/>
                </a:solidFill>
                <a:effectLst/>
                <a:latin typeface="-apple-system"/>
              </a:rPr>
              <a:t>RDMA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网络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D2662D-D377-3F48-0380-38C65F18C3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在带宽得到保障之后，接下来就是考虑如何充分利用带宽。传统的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TCP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网络高度依赖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对报文的处理，这种方式几乎很难把所有带宽全部用满。因此，在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环境中，要使用大规模集群训练，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RDMA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几乎是必须要采用的网络传输技术。</a:t>
            </a:r>
          </a:p>
          <a:p>
            <a:pPr algn="l"/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RDMA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支持的大规模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训练场景主要有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个：多机之间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通信、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与存储系统的通信。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与之相对应的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优化算法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有：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GPUDirect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RDMA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、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GPUDirect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 Storage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</a:p>
          <a:p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89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A5816B-BCEE-D569-409B-1FBC1C42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减少网络拥塞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527BCF-4A65-847E-B87F-A955A229F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集群大了之后，网络结构会变复杂，拥塞问题不可避免。报文从源到目的之间可能存在多条等价路径，交换机上需要采用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哈希算法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把不同的连接映射到不同的路径上，这样一旦存在哈希冲突，就会导致实际的数据吞吐受到影响。比如两个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的连接被映射到同一条链路上，那么每个连接最多只能获得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50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带宽，通信效果减半。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优化方法一：保证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1:1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的收敛比。就是交换机的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上行链路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数量要等于下行链路数量，这样可以最大程度减少冲突概率。</a:t>
            </a:r>
          </a:p>
          <a:p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F5FC1F6-574D-4D4B-1296-60DF0C36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78" y="1660525"/>
            <a:ext cx="77851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AECA6-BAB8-D252-CBD7-049DB45F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减少网络拥塞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584E39-5301-7BA8-B53E-17E2FB1B79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优化方法二：双网分离。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的流量与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流量彻底分离开，各行其道，减少相互之间的影响。而且，分离之后也更方便各自进行流量优化。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AB636C-4B91-8B25-2754-4F785152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621" y="2373200"/>
            <a:ext cx="3236119" cy="34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4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37FB5EB-2045-75CA-B662-B1AE667D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性能优化手段 </a:t>
            </a:r>
            <a:r>
              <a:rPr lang="en-US" altLang="zh-CN" dirty="0"/>
              <a:t>4</a:t>
            </a:r>
            <a:r>
              <a:rPr lang="zh-CN" altLang="en-US" dirty="0"/>
              <a:t>：通信算法优化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709FFF-A9EB-1C8B-8325-FE965881C6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目前比较常用的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通信算法就是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Ring-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Allreduce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其基本思想就是让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形成一个环，让数据在环内流动。环中的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都被安排在一个逻辑中，每个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有一个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左邻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和一个右邻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;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它只会向它的右邻居发送数据，并从它的左邻居接收数据。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该算法分两个步骤进行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: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首先是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scatter-reduce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然后是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allgather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scatter-reduce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步骤中，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将交换数据，使每个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可得到最终结果的一个块。在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allgather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步骤中，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将交换这些块，以便所有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得到完整的最终结果。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45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2370F18-F375-F17D-783B-F4C54E6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83C2561-1F4D-6A95-8E1A-10F682FD6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在早期，单机内部没有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网络上没有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RDMA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带宽相对较低，单机分布式和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多机分布式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在带宽上没太大差别，所以建一个大环即可。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但是现在我们单机内部有了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在使用同样的方法就不合适了。因为网络的带宽是远低于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如果再用一个大环，那会导致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的高带宽被严重拉低到网络的水平。其次，现在是具备多网卡的环境，如果只用一个环也无法充分利用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多网卡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优势。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因此，在这样的场景下建议采用两级环：首先利用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高带宽优势在单机内部的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之间完成数据同步；然后多机之间的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利用多网卡建立多个环，对不同分段数据进行同步；最后单机内部的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4"/>
              </a:rPr>
              <a:t>再同步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一次，最终完成全部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的数据同步。</a:t>
            </a:r>
          </a:p>
        </p:txBody>
      </p:sp>
    </p:spTree>
    <p:extLst>
      <p:ext uri="{BB962C8B-B14F-4D97-AF65-F5344CB8AC3E}">
        <p14:creationId xmlns:p14="http://schemas.microsoft.com/office/powerpoint/2010/main" val="2466212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F7C1F-A698-C948-823E-FB7788C2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硬件逻辑拓扑：</a:t>
            </a:r>
            <a:r>
              <a:rPr kumimoji="1" lang="en-US" altLang="zh-CN" dirty="0"/>
              <a:t>AI</a:t>
            </a:r>
            <a:r>
              <a:rPr kumimoji="1" lang="zh-CN" altLang="en-US" dirty="0"/>
              <a:t>集群参数面网络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FFED3-80FD-2840-A279-968D349F6F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err="1"/>
              <a:t>Sphine</a:t>
            </a:r>
            <a:endParaRPr kumimoji="1" lang="en-US" altLang="zh-CN" dirty="0"/>
          </a:p>
          <a:p>
            <a:r>
              <a:rPr kumimoji="1" lang="en-US" altLang="zh-CN" dirty="0"/>
              <a:t>left1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D121F2-45A5-5949-A2B8-06A9280262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组网形式：</a:t>
            </a:r>
            <a:r>
              <a:rPr kumimoji="1" lang="en-US" altLang="zh-CN" dirty="0"/>
              <a:t>Fat-Tree</a:t>
            </a:r>
          </a:p>
          <a:p>
            <a:r>
              <a:rPr kumimoji="1" lang="zh-CN" altLang="en-US" dirty="0"/>
              <a:t>参数面：以太网交换机、</a:t>
            </a:r>
            <a:r>
              <a:rPr kumimoji="1" lang="en-US" altLang="zh-CN" dirty="0"/>
              <a:t>CE16800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CE9860</a:t>
            </a:r>
          </a:p>
          <a:p>
            <a:r>
              <a:rPr kumimoji="1" lang="zh-CN" altLang="en-US" dirty="0"/>
              <a:t>组网架构：框盒、盒盒</a:t>
            </a:r>
            <a:endParaRPr kumimoji="1" lang="en-US" altLang="zh-CN" dirty="0"/>
          </a:p>
          <a:p>
            <a:r>
              <a:rPr kumimoji="1" lang="zh-CN" altLang="en-US" dirty="0"/>
              <a:t>互联线缆：光模块、</a:t>
            </a:r>
            <a:r>
              <a:rPr kumimoji="1" lang="en-US" altLang="zh-CN" dirty="0"/>
              <a:t>AOC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63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3B8CB8-EB64-AA05-90ED-16B492DB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641D86-EA0A-F9EF-4226-07A25D45D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67BE6D4-A0A2-A589-BDEB-0CBD81C5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6" y="1536756"/>
            <a:ext cx="5375592" cy="43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D8D450D-DDE4-CA02-922E-8033BC81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1536756"/>
            <a:ext cx="5412977" cy="43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0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61A622-1E8C-593D-9199-9082560BBE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高性能</a:t>
            </a:r>
          </a:p>
        </p:txBody>
      </p:sp>
    </p:spTree>
    <p:extLst>
      <p:ext uri="{BB962C8B-B14F-4D97-AF65-F5344CB8AC3E}">
        <p14:creationId xmlns:p14="http://schemas.microsoft.com/office/powerpoint/2010/main" val="358523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ADA1BA-28D8-CB76-C5B1-42E5FCC9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可伸缩网络架构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124CFA-46B4-DA4C-1C0A-4C5B7ED69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传统的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三层网络架构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“接入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汇聚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-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核心”，是一种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聚合访问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模型，对于进出数据中心南北向流量的业务形态非常有效，但也存在一些问题，比如：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4"/>
              </a:rPr>
              <a:t>生成树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导致的带宽浪费、数据链路过长导致的高延时、核心设备集中导致的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5"/>
              </a:rPr>
              <a:t>扩展难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问题。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因此，更适合数据中心东西向流量的“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Spine-Leaf”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网络架构应运而生。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Spine 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设备的扁平化网络架构来源于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CLOS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网络，交换机按层次结构组网来实现高性能、无阻塞的大规模网络。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063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992C2C-5F24-5493-8BE4-24626149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计算与存储分离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3D89947-418E-F98C-0FD3-C6EC776172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在前面，我们也有稍微提到过的计算与存储双网分离。存储通信的性能对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集群整体的性能也是非常重要的，因此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双网分离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之后，存储节点也会参照上述的网络架构，会形成自己的存储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调度系统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而言，接受任务的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 server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和所需数据集的存储节点也许要跨越不同的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因此，我们在考虑网络的时候，需要考虑到存储跨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拉取数据，这样就能有效增加资源池的调度弹性，真正做到大规模集群。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42337D-F318-7A76-EDC7-A1D6B754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79" y="3153444"/>
            <a:ext cx="7919403" cy="29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2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12C655-46EF-C6A7-E8DF-FD53D31EA4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高可用</a:t>
            </a:r>
          </a:p>
        </p:txBody>
      </p:sp>
    </p:spTree>
    <p:extLst>
      <p:ext uri="{BB962C8B-B14F-4D97-AF65-F5344CB8AC3E}">
        <p14:creationId xmlns:p14="http://schemas.microsoft.com/office/powerpoint/2010/main" val="86695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941A1F7-80C4-935B-9EB2-68B45AB2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16F4-6F2A-5235-9E3F-4DF79DDCE6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对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存储节点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的网络，如果由于网络中断导致一个存储节点下线，在网络内会触发大量数据恢复流量，增加网络负载。因此建议采用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双上联设计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，确保某个交换机或上联链路中断不会影响存储节点的可用性。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CDFA7E-F079-2FAA-6213-4AB57872B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79" y="3120796"/>
            <a:ext cx="5270341" cy="31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95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410AE8-E176-1297-1A6D-E4583EF6A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31C326F-B61E-9229-2467-991C24BAEF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4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B388F7-BB15-65CE-FB0F-9E3E2D80AA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网络拓扑架构</a:t>
            </a:r>
          </a:p>
        </p:txBody>
      </p:sp>
    </p:spTree>
    <p:extLst>
      <p:ext uri="{BB962C8B-B14F-4D97-AF65-F5344CB8AC3E}">
        <p14:creationId xmlns:p14="http://schemas.microsoft.com/office/powerpoint/2010/main" val="382978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65FDE46-D873-8593-E84C-39D09C183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7EA886-37C2-6F23-AC90-9F586BBBF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ToR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交换机用于和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 server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直接连接，向上一层是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交换机，用来实现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ToR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之间的互联。一组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ToR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交换机和一组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交换机之间可以实现无阻塞全连接架构，这样就共同组成网络上一个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不同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之间使用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Spine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交换机连接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Spine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类似三层架构中的核心交换机，但形态有所变化：高端口密度高吞吐量的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3"/>
              </a:rPr>
              <a:t>三层交换机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替代了大型机箱式交换机，网络的压力从集中式负载于核心交换机，变成给许多的</a:t>
            </a:r>
            <a:r>
              <a:rPr lang="en" altLang="zh-CN" b="0" i="0" u="none" strike="noStrike" dirty="0">
                <a:solidFill>
                  <a:srgbClr val="09408E"/>
                </a:solidFill>
                <a:effectLst/>
                <a:latin typeface="-apple-system"/>
                <a:hlinkClick r:id="rId4"/>
              </a:rPr>
              <a:t>spine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4"/>
              </a:rPr>
              <a:t>交换机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来均衡分担。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通过这样的网络架构，集群的规模可以横向扩展到上万个网络接口。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B8D7367-5E8F-7C24-7079-D56CD9A9B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857625"/>
            <a:ext cx="6303963" cy="21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18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1A7CBD-9D68-0D60-E646-7F081E9F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957970-91B7-56F9-0D01-70A1CFEA7E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为保证</a:t>
            </a:r>
            <a:r>
              <a:rPr lang="en" altLang="zh-CN" b="0" i="0" dirty="0" err="1">
                <a:solidFill>
                  <a:srgbClr val="191B1F"/>
                </a:solidFill>
                <a:effectLst/>
                <a:latin typeface="-apple-system"/>
              </a:rPr>
              <a:t>ToR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交换机的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1:1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收敛比，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内部的连接与交换机的数目是无法调节的。能调节的就是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交换机的收敛比与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Spine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交换机的数目。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交换机的</a:t>
            </a:r>
            <a:r>
              <a:rPr lang="zh-CN" altLang="en-US" b="0" i="0" u="none" strike="noStrike" dirty="0">
                <a:solidFill>
                  <a:srgbClr val="09408E"/>
                </a:solidFill>
                <a:effectLst/>
                <a:latin typeface="-apple-system"/>
                <a:hlinkClick r:id="rId2"/>
              </a:rPr>
              <a:t>收敛比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决定了多个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之间的通信带宽，如果调度系统能感知拓扑，做到智能调度，相关联的任务正好放在一个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pod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内部，那么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Leaf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的收敛比无需做到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1:1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E315BAD-4BB3-36D8-55F9-B419932B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79" y="3332163"/>
            <a:ext cx="7970203" cy="27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918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372F2-16F7-0D4C-A78D-C0B15A8E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系列服务器迭代：从 </a:t>
            </a:r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DGX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H100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1102E-5482-CB46-98CD-15EC196C1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6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37639D-9B17-E84F-9A0D-B0855B5374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H100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  <a:r>
              <a:rPr kumimoji="1" lang="zh-CN" altLang="en-US" dirty="0"/>
              <a:t>（网卡内置</a:t>
            </a:r>
            <a:r>
              <a:rPr kumimoji="1" lang="en-US" altLang="zh-CN" dirty="0"/>
              <a:t>PCIe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070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FF2A-D565-FD4B-9A0D-8D609041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集群规模扩展互联：</a:t>
            </a:r>
            <a:r>
              <a:rPr kumimoji="1" lang="en-US" altLang="zh-CN" dirty="0"/>
              <a:t>Multi-Rail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Signal-Rail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5D70F-934F-DE4E-AC14-4916EF04D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Multi-Rail</a:t>
            </a:r>
            <a:r>
              <a:rPr kumimoji="1" lang="zh-CN" altLang="en-US" dirty="0"/>
              <a:t> 多轨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Multi-Rail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8-Rail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Group</a:t>
            </a:r>
            <a:r>
              <a:rPr kumimoji="1" lang="zh-CN" altLang="en-US" sz="1600" dirty="0"/>
              <a:t> 内集合通信不跨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、减少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冲突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故障域大，走线复杂</a:t>
            </a:r>
            <a:endParaRPr kumimoji="1" lang="en-US" altLang="zh-CN" sz="1600" dirty="0"/>
          </a:p>
          <a:p>
            <a:r>
              <a:rPr kumimoji="1" lang="en-US" altLang="zh-CN" sz="1600" dirty="0"/>
              <a:t>NV</a:t>
            </a:r>
            <a:r>
              <a:rPr kumimoji="1" lang="zh-CN" altLang="en-US" sz="1600" dirty="0"/>
              <a:t>普遍采用方案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CA595F-5F38-7449-BC79-7C647B41B4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Signal-Rai</a:t>
            </a:r>
            <a:r>
              <a:rPr kumimoji="1" lang="zh-CN" altLang="en-US" dirty="0"/>
              <a:t> 单轨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Signal-Rail</a:t>
            </a:r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 故障域少，走线简单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缺点：跨 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 通信多，容易 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 冲突</a:t>
            </a:r>
            <a:endParaRPr kumimoji="1" lang="en-US" altLang="zh-CN" sz="1600" dirty="0"/>
          </a:p>
          <a:p>
            <a:r>
              <a:rPr kumimoji="1" lang="en-US" altLang="zh-CN" sz="1600" dirty="0"/>
              <a:t>910</a:t>
            </a:r>
            <a:r>
              <a:rPr kumimoji="1" lang="zh-CN" altLang="en-US" sz="1600" dirty="0"/>
              <a:t> 普遍采用方案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9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C5CA4-EE72-8C4F-8104-23A9A8A4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IB</a:t>
            </a:r>
            <a:r>
              <a:rPr kumimoji="1" lang="zh-CN" altLang="en-US" dirty="0"/>
              <a:t>对比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553EC06-D2A1-864E-BDAA-66800E41E8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08168498"/>
              </p:ext>
            </p:extLst>
          </p:nvPr>
        </p:nvGraphicFramePr>
        <p:xfrm>
          <a:off x="612775" y="1355725"/>
          <a:ext cx="7890093" cy="507098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30031">
                  <a:extLst>
                    <a:ext uri="{9D8B030D-6E8A-4147-A177-3AD203B41FA5}">
                      <a16:colId xmlns:a16="http://schemas.microsoft.com/office/drawing/2014/main" val="4077393070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035680749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180527702"/>
                    </a:ext>
                  </a:extLst>
                </a:gridCol>
              </a:tblGrid>
              <a:tr h="41389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RoCE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89506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开放性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私有协议，专用网络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开发以太网，融合网络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2347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国产化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NVIDIA</a:t>
                      </a:r>
                      <a:r>
                        <a:rPr lang="zh-CN" altLang="en-US" sz="1400" dirty="0"/>
                        <a:t>收购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基于开放标准，自主可控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77670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286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开局部署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即插即用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较复杂，</a:t>
                      </a:r>
                      <a:r>
                        <a:rPr lang="en-US" altLang="zh-CN" sz="1400" dirty="0"/>
                        <a:t>ZTP</a:t>
                      </a:r>
                      <a:r>
                        <a:rPr lang="zh-CN" altLang="en-US" sz="1400" dirty="0"/>
                        <a:t>可简化部署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64994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演进较慢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0806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传输时延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静态时延略高，总体持平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6968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流量控制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信用机制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-PFC</a:t>
                      </a:r>
                      <a:r>
                        <a:rPr lang="zh-CN" altLang="en-US" sz="1400" dirty="0"/>
                        <a:t>反压机制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90785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管控面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分布式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9335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  <a:r>
                        <a:rPr lang="en-US" altLang="zh-CN" sz="1400" dirty="0"/>
                        <a:t>IP</a:t>
                      </a:r>
                      <a:r>
                        <a:rPr lang="zh-CN" altLang="en-US" sz="1400" dirty="0"/>
                        <a:t>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不见荣光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8321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云化部署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一般（不支持</a:t>
                      </a:r>
                      <a:r>
                        <a:rPr lang="en-US" altLang="zh-CN" sz="1400" dirty="0"/>
                        <a:t>VXLAN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30723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产业生态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一家独大，发展受限，运维支持能力一般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规模大，发展迅速，运维支持好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453815"/>
                  </a:ext>
                </a:extLst>
              </a:tr>
            </a:tbl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6F691-8A66-5540-82AA-4DAD87F120F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270124" y="1355844"/>
            <a:ext cx="2295213" cy="5053686"/>
          </a:xfrm>
        </p:spPr>
        <p:txBody>
          <a:bodyPr/>
          <a:lstStyle/>
          <a:p>
            <a:r>
              <a:rPr lang="zh-CN" altLang="en-US" dirty="0"/>
              <a:t>两者带宽、时延对比</a:t>
            </a:r>
          </a:p>
        </p:txBody>
      </p:sp>
    </p:spTree>
    <p:extLst>
      <p:ext uri="{BB962C8B-B14F-4D97-AF65-F5344CB8AC3E}">
        <p14:creationId xmlns:p14="http://schemas.microsoft.com/office/powerpoint/2010/main" val="380297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71F9E51-726D-597F-7E7A-A29DF27C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带宽对比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6439F6-DE12-42AE-91BE-19B09077E2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HBM</a:t>
            </a:r>
            <a:r>
              <a:rPr lang="zh-CN" altLang="en-US" dirty="0"/>
              <a:t>、</a:t>
            </a:r>
            <a:r>
              <a:rPr lang="en-US" altLang="zh-CN" dirty="0"/>
              <a:t>DDRP</a:t>
            </a:r>
            <a:r>
              <a:rPr lang="zh-CN" altLang="en-US" dirty="0"/>
              <a:t>、</a:t>
            </a:r>
            <a:r>
              <a:rPr lang="en-US" altLang="zh-CN" dirty="0"/>
              <a:t>NVLink</a:t>
            </a:r>
            <a:r>
              <a:rPr lang="zh-CN" altLang="en-US" dirty="0"/>
              <a:t>、</a:t>
            </a:r>
            <a:r>
              <a:rPr lang="en-US" altLang="zh-CN" dirty="0"/>
              <a:t>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9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6C4CC0-B615-9E23-A565-BE8100EE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027567-6B2E-4B26-25A7-AB4772E948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从这个图可以看到，通信时长很大程度上取决于在整个通信过程中，最慢的那个环节。与单机不同，多机之间的网络带宽是比单机内部的带宽要低很多的。比如单机内部最新的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 3.0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带宽高达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600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GB/s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；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而多机之间的网络最新的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InfiniBand NDR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400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Gb/s 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HDR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200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Gb/s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。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注意单位，一个是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GB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一个是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Gb</a:t>
            </a:r>
            <a:r>
              <a:rPr lang="zh-CN" altLang="en" b="0" i="0" dirty="0">
                <a:solidFill>
                  <a:srgbClr val="191B1F"/>
                </a:solidFill>
                <a:effectLst/>
                <a:latin typeface="-apple-system"/>
              </a:rPr>
              <a:t>，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几乎差了一个数量级。</a:t>
            </a:r>
          </a:p>
          <a:p>
            <a:pPr algn="l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其次是复杂程度，单机内部的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GPU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互联，相对来说还是比较简单的，通过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NVLink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可以实现全连接结构。跨服务器走网络，特别是规模大了之后，网络结构就会变复杂，对硬件要求也更高。</a:t>
            </a:r>
          </a:p>
          <a:p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3E7805-ED50-870B-4B7E-4397CE728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692" y="1421744"/>
            <a:ext cx="5777519" cy="49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6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0D17D3A-250A-607C-120F-641E7FAC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对网络的要求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16A124-9C7E-DAE4-CF07-AA928CC8DE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前面提到大数据、计算力、算法等快速迭代，正驱动人工智能进入新阶段，而这些技术的实现对网络的低时延、无丢包、高性能这三个方面提出更高要求。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A5F22D-79D2-64E7-492C-8899FCFDA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81" y="2513815"/>
            <a:ext cx="76200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1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D92788F-73AA-2567-BE8E-7FF12E70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时延分析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D43E27-0318-6A5D-5F27-A0A985AC7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产生时延的环节较多，要实现端到端的低时延，需要多角度分析：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C14445-3159-D4C2-3842-CB330D2A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" y="2121042"/>
            <a:ext cx="114300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3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29404</TotalTime>
  <Words>2073</Words>
  <Application>Microsoft Macintosh PowerPoint</Application>
  <PresentationFormat>自定义</PresentationFormat>
  <Paragraphs>138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硬件逻辑拓扑：AI集群参数面网络</vt:lpstr>
      <vt:lpstr>DGX 系列服务器迭代：从 DGX A100  DGX H100</vt:lpstr>
      <vt:lpstr>集群规模扩展互联：Multi-Rail vs Signal-Rail</vt:lpstr>
      <vt:lpstr>RoCE和IB对比</vt:lpstr>
      <vt:lpstr>带宽对比</vt:lpstr>
      <vt:lpstr>PowerPoint 演示文稿</vt:lpstr>
      <vt:lpstr>对网络的要求</vt:lpstr>
      <vt:lpstr>时延分析</vt:lpstr>
      <vt:lpstr>PowerPoint 演示文稿</vt:lpstr>
      <vt:lpstr>PowerPoint 演示文稿</vt:lpstr>
      <vt:lpstr>PowerPoint 演示文稿</vt:lpstr>
      <vt:lpstr>性能优化手段 1：提升单机网络接入带宽</vt:lpstr>
      <vt:lpstr>性能优化手段 1：数量提升</vt:lpstr>
      <vt:lpstr>性能优化手段 2：应用RDMA网络</vt:lpstr>
      <vt:lpstr>性能优化手段 3：减少网络拥塞</vt:lpstr>
      <vt:lpstr>性能优化手段 3：减少网络拥塞</vt:lpstr>
      <vt:lpstr>性能优化手段 4：通信算法优化</vt:lpstr>
      <vt:lpstr>PowerPoint 演示文稿</vt:lpstr>
      <vt:lpstr>PowerPoint 演示文稿</vt:lpstr>
      <vt:lpstr>PowerPoint 演示文稿</vt:lpstr>
      <vt:lpstr>可伸缩网络架构</vt:lpstr>
      <vt:lpstr>计算与存储分离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9055</cp:revision>
  <cp:lastPrinted>2023-09-08T09:14:01Z</cp:lastPrinted>
  <dcterms:created xsi:type="dcterms:W3CDTF">2020-08-28T08:44:19Z</dcterms:created>
  <dcterms:modified xsi:type="dcterms:W3CDTF">2024-09-06T00:04:29Z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